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5" r:id="rId4"/>
    <p:sldId id="257" r:id="rId5"/>
    <p:sldId id="270" r:id="rId6"/>
    <p:sldId id="258" r:id="rId7"/>
    <p:sldId id="263" r:id="rId8"/>
    <p:sldId id="268" r:id="rId9"/>
    <p:sldId id="266" r:id="rId10"/>
    <p:sldId id="269" r:id="rId11"/>
    <p:sldId id="272" r:id="rId12"/>
    <p:sldId id="260" r:id="rId13"/>
    <p:sldId id="259" r:id="rId14"/>
    <p:sldId id="261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19" d="100"/>
          <a:sy n="119" d="100"/>
        </p:scale>
        <p:origin x="31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0T17:58:5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1871 2770 24575,'0'-17'0,"0"1"0,0 4 0,-6-6 0,-2-2 0,-5-7 0,-7-7 0,4-2 0,-13-16 0,-2 4 0,-2-13 0,-5 14 0,7-14 0,2 15 0,6 1 0,-5 4 0,7 12 0,-13-24 0,11 14 0,-2-9 0,4 7 0,5 5 0,-10 0 0,3-6 0,1-2 0,-5-2 0,3-6 0,-5 8 0,2 8 0,-2-5 0,1 5 0,-2-16 0,0 6 0,0-6 0,0-1 0,1 8 0,-1-7 0,0 8 0,0-8 0,1 6 0,-1-6 0,7 9 0,3 7 0,-1-6 0,6 14 0,-6-6 0,14 13 0,-5-3 0,11 10 0,-11-5 0,11 7 0,-10 0 0,5-5 0,-1 3 0,-4-3 0,10 5 0,-10 0 0,4-7 0,0 5 0,-5-10 0,5 3 0,-7-13 0,0-2 0,-2-16 0,1-2 0,-8-9 0,6 8 0,-5-6 0,7 23 0,1-5 0,6 17 0,-3-1 0,9 7 0,-9 2 0,10 7 0,-9 4 0,8-3 0,-8 9 0,9-9 0,-10 8 0,10-9 0,-10 5 0,4-1 0,1-4 0,-5 10 0,10-10 0,-10 10 0,5-4 0,0 10 0,1 2 0,-1 5 0,5-1 0,-10 1 0,5-1 0,-1 1 0,-4 0 0,4 0 0,-5 0 0,-6 6 0,4-4 0,-5 10 0,0-4 0,-1 1 0,-7 4 0,1-5 0,-1 7 0,1-7 0,-1 5 0,1-10 0,6 3 0,1-6 0,7 0 0,0-5 0,5 4 0,-4-10 0,10-1 0,-4-6 0,11-12 0,7-2 0,7-1 0,14-5 0,-6 5 0,14-1 0,-6-5 0,-1 6 0,7-2 0,-7 4 0,1 5 0,-2 0 0,-8 0 0,1 1 0,-1 0 0,-6 5 0,5-4 0,-12 11 0,6-11 0,-8 11 0,1-4 0,0 5 0,0-6 0,0 5 0,-1-4 0,0 5 0,0 0 0,0 5 0,1 1 0,0 6 0,0 0 0,-6 0 0,5 6 0,-4-5 0,6 6 0,-1-7 0,-1 0 0,1-1 0,7 2 0,-6-1 0,6 0 0,-8 0 0,1-5 0,0-2 0,0 1 0,0-5 0,0 4 0,-1-5 0,-5 5 0,4-3 0,-4 3 0,4-5 0,-4-5 0,-6 4 0,-7-9 0,-5 3 0,0-5 0,-7-1 0,6 1 0,-12-1 0,11 1 0,-11 4 0,5-3 0,0 4 0,2 0 0,5-4 0,1 10 0,6-10 0,-5 10 0,4-5 0,1 1 0,-5-1 0,5-6 0,-6 1 0,1-1 0,5 1 0,-5 5 0,10-4 0,-10 8 0,10-8 0,-10 9 0,10-10 0,-10 10 0,5-9 0,-6 9 0,6-10 0,-4 10 0,3-10 0,-4 10 0,-1-4 0,1 5 0,0 0 0,5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0T17:59:2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1871 3507 24575,'0'-21'0,"0"0"0,0 6 0,-6-8 0,-2-2 0,-5-9 0,-7-9 0,4-3 0,-13-20 0,-2 6 0,-2-17 0,-5 16 0,7-16 0,2 19 0,6 2 0,-5 3 0,7 17 0,-13-31 0,11 17 0,-2-10 0,4 7 0,5 8 0,-10-1 0,3-6 0,1-5 0,-5-1 0,3-8 0,-5 11 0,2 10 0,-2-8 0,1 8 0,-2-22 0,0 10 0,0-10 0,0 1 0,1 9 0,-1-10 0,0 12 0,0-11 0,1 8 0,-1-8 0,7 11 0,3 10 0,-1-8 0,6 17 0,-6-7 0,14 18 0,-5-7 0,11 15 0,-11-7 0,11 9 0,-10 0 0,5-7 0,-1 5 0,-4-6 0,10 8 0,-10 0 0,4-9 0,0 7 0,-5-14 0,5 5 0,-7-17 0,0-2 0,-2-22 0,1-1 0,-8-12 0,6 11 0,-5-8 0,7 28 0,1-5 0,6 20 0,-3 1 0,9 7 0,-9 3 0,10 9 0,-9 6 0,8-5 0,-8 11 0,9-11 0,-10 12 0,10-13 0,-10 5 0,4 1 0,1-6 0,-5 13 0,10-13 0,-10 13 0,5-6 0,0 14 0,1 1 0,-1 7 0,5-1 0,-10 1 0,5 0 0,-1 0 0,-4 0 0,4 0 0,-5 0 0,-6 9 0,4-7 0,-5 14 0,0-6 0,-1 1 0,-7 6 0,1-6 0,-1 7 0,1-7 0,-1 5 0,1-12 0,6 4 0,1-7 0,7-1 0,0-7 0,5 6 0,-4-12 0,10-2 0,-4-8 0,11-15 0,7-2 0,7-2 0,14-6 0,-6 7 0,14-2 0,-6-6 0,-1 7 0,7-1 0,-7 2 0,1 9 0,-2-1 0,-8 1 0,1 0 0,-1 0 0,-6 8 0,5-6 0,-12 13 0,6-12 0,-8 12 0,1-5 0,0 7 0,0-7 0,0 6 0,-1-6 0,0 7 0,0 0 0,0 6 0,1 3 0,0 5 0,0 1 0,-6 0 0,5 9 0,-4-7 0,6 6 0,-1-8 0,-1 0 0,1 0 0,7 1 0,-6-1 0,6 1 0,-8-1 0,1-7 0,0-1 0,0 0 0,0-6 0,0 6 0,-1-7 0,-5 7 0,4-6 0,-4 6 0,4-7 0,-4-6 0,-6 5 0,-7-12 0,-5 4 0,0-6 0,-7-1 0,6 0 0,-12 0 0,11 0 0,-11 7 0,5-5 0,0 5 0,2 0 0,5-5 0,1 12 0,6-11 0,-5 11 0,4-5 0,1 1 0,-5-3 0,5-5 0,-6-1 0,1 1 0,5-1 0,-5 7 0,10-4 0,-10 10 0,10-11 0,-10 11 0,10-11 0,-10 11 0,5-10 0,-6 10 0,6-11 0,-4 11 0,3-11 0,-4 12 0,-1-6 0,1 7 0,0 0 0,5 0 0,1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C801-1ACE-29FF-E8CF-605BF029C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DF7D2-28FA-CEAB-1D12-9FFFA1E5F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33788-9E47-D2FA-F606-D8BEAF4D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1B9BC-DEEF-47D9-D501-A187568E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465BD-9A5A-2DC5-27C2-354C8BA5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E0AC-BDA6-3122-6B3A-5C4BFC88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A1A23-F7EA-EE44-FE8F-62DF45930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1425C-63F6-89B6-0827-08EED6DE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0F9D3-EC51-8EB3-B774-69277198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AA8A-41C9-5C6F-C17F-54F56A46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4986FD-0940-7DD4-3198-FFD151587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B0BB3-8422-3508-ED18-8A506D537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AF7EE-0A59-6263-F0DC-B75B3EC9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63B24-BF5B-3887-720B-6A1D4B90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58A87-61A5-6601-E3AE-C2A9BDEE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641B-FA7F-C526-9043-C78D0E5C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AD4A4-5E79-3EC1-D8CE-2875467F7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772BB-5412-E2FD-79F7-16337E4F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3B085-1C03-C96F-9320-E5448E6B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C2C50-3AC4-9626-6291-EF8858E5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277D-4CB6-E45F-1C6D-7692DAB7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14027-A0BD-7B0B-83D3-14BB030A3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A5B7F-8764-BF53-2A20-D3A8ABE9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07C3-D75D-1350-3CFE-4E10C4CD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DFEB-8ACC-3865-AE04-A8B34610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8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1C55-422F-24F3-C2C2-DED8642E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4619-98B9-5A43-EF62-FBEA3B7EA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EED79-EE95-E17C-A5AA-667FED29E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15BA3-4913-F7C1-D6AF-7EF7533A8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13C17-9B53-DFD9-C82C-9201BD99D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916E-EDCB-C4B7-970D-24FAD0EF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3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1DC3-07E8-827F-0EEA-B46353F2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85082-5FF4-3662-0F83-73AC6911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11B68-ED7F-8F4C-43A4-E1B85CAE3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6190C-EBDF-6452-229E-8C1BB263D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438EA-D680-54EB-0471-C2AD9A745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02E36-EF93-7EE4-C66A-29BB55B8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59527-B2A3-4E33-17A2-49BCF09C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5B323-A565-88D0-FB46-7CDEA37A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9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A364-60A6-F8F0-EC08-87201001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524E-C2A3-40E0-F5EE-A9B1639E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86338-8BE5-3CDA-7BEA-753DF7D1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4101C-B284-E172-45C3-2809A9C5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39EB1-CFE2-17B4-5D43-F2FD87CB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BF93-62C9-BA3D-A83E-6EDD64F7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E2FC2-6630-C40E-BC11-5ED872C9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1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2776-11FD-DD63-48A1-1D2F9727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94CB-3B35-6BD1-1DCC-A48BA9098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59CE2-3789-90C6-209F-81C94CFAF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B4BD-CCF7-4109-4D77-8A67C365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61CA3-0787-C468-2162-B18B09CB1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7955D-6C98-97D4-7ED0-756CEFB2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4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E153-A841-F78E-9563-86DD56DF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F2137-2581-806D-DA7E-80ECF5BAF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3C7DD-CC33-7332-1505-BDA55BACF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7D1EA-4D50-1014-C096-2C7298D6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828FB-9458-2936-E589-ED047EE6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D0F9B-0307-7FD7-960A-D0A53028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8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7740D-1450-66D0-72C8-66D32F64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E453E-DB3B-1103-52D9-E03DFA81D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EEFE9-BF69-76F1-855D-7EB3D80D7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0EAA-9C62-5049-93CB-D06BE10F54F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17812-2AD1-4F0A-BAD5-876215FB2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452A4-DC77-CE04-CEA3-CF25E577B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15733-A1AD-AD49-95A4-3CB0B9894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9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customXml" Target="../ink/ink1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7EEA-2067-286F-0FF9-CDA4DC2CB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Pre-Launch Check-in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C093F-3825-4AC5-FB65-665E32F76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Benchmarking Mid-Level Vision</a:t>
            </a:r>
          </a:p>
          <a:p>
            <a:endParaRPr lang="en-US" dirty="0"/>
          </a:p>
          <a:p>
            <a:r>
              <a:rPr lang="en-US" dirty="0"/>
              <a:t>8.30.22</a:t>
            </a:r>
          </a:p>
        </p:txBody>
      </p:sp>
    </p:spTree>
    <p:extLst>
      <p:ext uri="{BB962C8B-B14F-4D97-AF65-F5344CB8AC3E}">
        <p14:creationId xmlns:p14="http://schemas.microsoft.com/office/powerpoint/2010/main" val="3812857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E244-401E-DBA2-6507-88B61A1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1058"/>
            <a:ext cx="10515600" cy="1325563"/>
          </a:xfrm>
        </p:spPr>
        <p:txBody>
          <a:bodyPr/>
          <a:lstStyle/>
          <a:p>
            <a:r>
              <a:rPr lang="en-US" dirty="0"/>
              <a:t>Surface Normal Task</a:t>
            </a:r>
          </a:p>
        </p:txBody>
      </p:sp>
      <p:pic>
        <p:nvPicPr>
          <p:cNvPr id="5" name="Picture 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11630ADC-A8AB-B8CD-9453-C6E8CB4C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35" y="1750740"/>
            <a:ext cx="4145461" cy="4672361"/>
          </a:xfrm>
          <a:prstGeom prst="rect">
            <a:avLst/>
          </a:prstGeom>
        </p:spPr>
      </p:pic>
      <p:pic>
        <p:nvPicPr>
          <p:cNvPr id="7" name="Picture 6" descr="A picture containing text, floor, indoor, wall&#10;&#10;Description automatically generated">
            <a:extLst>
              <a:ext uri="{FF2B5EF4-FFF2-40B4-BE49-F238E27FC236}">
                <a16:creationId xmlns:a16="http://schemas.microsoft.com/office/drawing/2014/main" id="{4A5A2F05-B94B-0E0F-E5E9-68AF408A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18" y="1750740"/>
            <a:ext cx="4170973" cy="4672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8F0BE-4186-75BE-155F-33FAD97BAF3F}"/>
              </a:ext>
            </a:extLst>
          </p:cNvPr>
          <p:cNvSpPr txBox="1"/>
          <p:nvPr/>
        </p:nvSpPr>
        <p:spPr>
          <a:xfrm>
            <a:off x="2029522" y="1293541"/>
            <a:ext cx="1775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Practice Trial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2DAC1-112F-DAD1-3AF3-84CEEAE962DE}"/>
              </a:ext>
            </a:extLst>
          </p:cNvPr>
          <p:cNvSpPr txBox="1"/>
          <p:nvPr/>
        </p:nvSpPr>
        <p:spPr>
          <a:xfrm>
            <a:off x="8643536" y="1401286"/>
            <a:ext cx="127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Trial</a:t>
            </a:r>
          </a:p>
        </p:txBody>
      </p:sp>
    </p:spTree>
    <p:extLst>
      <p:ext uri="{BB962C8B-B14F-4D97-AF65-F5344CB8AC3E}">
        <p14:creationId xmlns:p14="http://schemas.microsoft.com/office/powerpoint/2010/main" val="165174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C6BA-985B-9E8E-1138-E549A727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surface normal**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C607-56DC-0B3B-753C-F819D0930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Heatmap on a sphere (much better than 4 days of web engineering)</a:t>
            </a:r>
          </a:p>
          <a:p>
            <a:r>
              <a:rPr lang="en-US" dirty="0"/>
              <a:t>For TDW – go back and get rid of carpet from sampling points</a:t>
            </a:r>
          </a:p>
          <a:p>
            <a:r>
              <a:rPr lang="en-US" dirty="0"/>
              <a:t>Plot correlations in a square plot</a:t>
            </a:r>
          </a:p>
          <a:p>
            <a:pPr lvl="1"/>
            <a:r>
              <a:rPr lang="en-US" dirty="0"/>
              <a:t>Double check that there are no bugs there</a:t>
            </a:r>
          </a:p>
        </p:txBody>
      </p:sp>
    </p:spTree>
    <p:extLst>
      <p:ext uri="{BB962C8B-B14F-4D97-AF65-F5344CB8AC3E}">
        <p14:creationId xmlns:p14="http://schemas.microsoft.com/office/powerpoint/2010/main" val="159909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B6DF-C341-97F7-7EDA-3176DC2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29105" cy="675077"/>
          </a:xfrm>
        </p:spPr>
        <p:txBody>
          <a:bodyPr>
            <a:normAutofit fontScale="90000"/>
          </a:bodyPr>
          <a:lstStyle/>
          <a:p>
            <a:r>
              <a:rPr lang="en-US" dirty="0"/>
              <a:t>Surface Normals – Hypersim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78D468-6057-4B69-3C12-59F29C62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35" y="3763918"/>
            <a:ext cx="5013881" cy="276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5D216B6-C5BB-F5A4-E82F-10EC70B98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43" y="723860"/>
            <a:ext cx="4870466" cy="276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FDFFCD-C9BA-8887-755A-9A69A565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753"/>
            <a:ext cx="5940829" cy="641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46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29FF-F26A-1144-C527-A359D809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Surface Normal – Noise Estimation (hypersim)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02E848-3D57-231E-0287-97FE77E3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026" y="1491905"/>
            <a:ext cx="7301948" cy="50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4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BBCC-8E77-4D5F-6DDF-C096BC68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0094"/>
            <a:ext cx="10515600" cy="1325563"/>
          </a:xfrm>
        </p:spPr>
        <p:txBody>
          <a:bodyPr/>
          <a:lstStyle/>
          <a:p>
            <a:r>
              <a:rPr lang="en-US" dirty="0"/>
              <a:t>Surface Normals - TDW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B75499-1F47-7C3B-39E9-F62E14DA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9" y="878352"/>
            <a:ext cx="4831341" cy="273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CE93736-B719-E8F5-1792-C0A875D33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9" y="4003024"/>
            <a:ext cx="4831341" cy="266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C9ED027-840D-014A-8AB7-0506BE6A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0"/>
            <a:ext cx="6351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73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3C99-27A7-5220-8C9A-C8439832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8924-8AD6-97BB-9CE4-30AEB24C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What sort of methodology do we use to test them</a:t>
            </a:r>
          </a:p>
          <a:p>
            <a:pPr marL="514350" indent="-514350">
              <a:buAutoNum type="arabicPeriod"/>
            </a:pPr>
            <a:r>
              <a:rPr lang="en-US" dirty="0"/>
              <a:t>What are the models that we want to run</a:t>
            </a:r>
          </a:p>
          <a:p>
            <a:pPr marL="514350" indent="-514350">
              <a:buAutoNum type="arabicPeriod"/>
            </a:pPr>
            <a:r>
              <a:rPr lang="en-US" dirty="0"/>
              <a:t>2 layers of generality:</a:t>
            </a:r>
          </a:p>
          <a:p>
            <a:pPr marL="971550" lvl="1" indent="-514350">
              <a:buAutoNum type="arabicPeriod"/>
            </a:pPr>
            <a:r>
              <a:rPr lang="en-US" dirty="0"/>
              <a:t>Generalize across datasets</a:t>
            </a:r>
          </a:p>
          <a:p>
            <a:pPr marL="971550" lvl="1" indent="-514350">
              <a:buAutoNum type="arabicPeriod"/>
            </a:pPr>
            <a:r>
              <a:rPr lang="en-US" dirty="0"/>
              <a:t>Generalize across tasks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Fitting set of image/tasks – use that to train a linear/non-linear readout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CNNs present challenges w/ spatial resolution at various layers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 Plans</a:t>
            </a:r>
          </a:p>
          <a:p>
            <a:pPr lvl="1"/>
            <a:r>
              <a:rPr lang="en-US" dirty="0" err="1"/>
              <a:t>PSGNet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Eisen</a:t>
            </a:r>
          </a:p>
          <a:p>
            <a:pPr lvl="1"/>
            <a:r>
              <a:rPr lang="en-US" dirty="0"/>
              <a:t>Transformers </a:t>
            </a:r>
          </a:p>
          <a:p>
            <a:pPr lvl="2"/>
            <a:r>
              <a:rPr lang="en-US" dirty="0"/>
              <a:t>DINO*</a:t>
            </a:r>
          </a:p>
          <a:p>
            <a:pPr lvl="2"/>
            <a:r>
              <a:rPr lang="en-US" dirty="0"/>
              <a:t>Slot Attention Models</a:t>
            </a:r>
          </a:p>
          <a:p>
            <a:pPr lvl="1"/>
            <a:r>
              <a:rPr lang="en-US" dirty="0"/>
              <a:t>Depth / Normal – specific models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8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3C99-27A7-5220-8C9A-C8439832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Itinerary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8924-8AD6-97BB-9CE4-30AEB24C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Pilot results overview</a:t>
            </a:r>
          </a:p>
          <a:p>
            <a:r>
              <a:rPr lang="en-US" dirty="0"/>
              <a:t>Model Plans</a:t>
            </a:r>
          </a:p>
          <a:p>
            <a:pPr lvl="1"/>
            <a:r>
              <a:rPr lang="en-US" dirty="0" err="1"/>
              <a:t>PSGNet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Eisen</a:t>
            </a:r>
          </a:p>
          <a:p>
            <a:pPr lvl="1"/>
            <a:r>
              <a:rPr lang="en-US" dirty="0"/>
              <a:t>Transformers </a:t>
            </a:r>
          </a:p>
          <a:p>
            <a:pPr lvl="2"/>
            <a:r>
              <a:rPr lang="en-US" dirty="0"/>
              <a:t>DINO</a:t>
            </a:r>
          </a:p>
          <a:p>
            <a:pPr lvl="2"/>
            <a:r>
              <a:rPr lang="en-US" dirty="0"/>
              <a:t>Slot Attention Models</a:t>
            </a:r>
          </a:p>
          <a:p>
            <a:pPr lvl="1"/>
            <a:r>
              <a:rPr lang="en-US" dirty="0"/>
              <a:t>Depth / Normal – specific models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90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0B2E-CEED-B8DE-7B12-2C3615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0133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E0E92-EB26-E57C-13C3-5682B8FC0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1713"/>
            <a:ext cx="6722918" cy="52702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Humans perceive rich and stable structure in all sorts of scenes</a:t>
            </a:r>
          </a:p>
          <a:p>
            <a:r>
              <a:rPr lang="en-US" dirty="0"/>
              <a:t>This seems to contrast with many deep learning models</a:t>
            </a:r>
          </a:p>
          <a:p>
            <a:r>
              <a:rPr lang="en-US" dirty="0"/>
              <a:t>One possible point where the two differ is at the so-called “mid-level” of vision</a:t>
            </a:r>
          </a:p>
          <a:p>
            <a:pPr lvl="1"/>
            <a:r>
              <a:rPr lang="en-US" dirty="0"/>
              <a:t>Low level characteristics of the world around us, like depth, orientation, class-agnostic object segmentation</a:t>
            </a:r>
          </a:p>
          <a:p>
            <a:r>
              <a:rPr lang="en-US" dirty="0"/>
              <a:t>How can we probe humans and machines to compare their respective mid-level representations across a wide variety of domains?</a:t>
            </a:r>
          </a:p>
          <a:p>
            <a:pPr algn="ctr"/>
            <a:r>
              <a:rPr lang="en-US" dirty="0"/>
              <a:t>&lt;feedback </a:t>
            </a:r>
            <a:r>
              <a:rPr lang="en-US" dirty="0" err="1"/>
              <a:t>db</a:t>
            </a:r>
            <a:r>
              <a:rPr lang="en-US" dirty="0"/>
              <a:t>&gt; Add set of well known failure cases to really motivate why this is important – would be nice to understand those failures</a:t>
            </a:r>
          </a:p>
          <a:p>
            <a:r>
              <a:rPr lang="en-US" dirty="0"/>
              <a:t>Humans can do </a:t>
            </a:r>
            <a:r>
              <a:rPr lang="en-US" b="1" dirty="0"/>
              <a:t>all</a:t>
            </a:r>
            <a:r>
              <a:rPr lang="en-US" dirty="0"/>
              <a:t> these tasks across all sorts of scenes</a:t>
            </a:r>
          </a:p>
          <a:p>
            <a:pPr lvl="1"/>
            <a:r>
              <a:rPr lang="en-US" dirty="0"/>
              <a:t>Deep learning generalization is pretty poor, unlike human vision</a:t>
            </a:r>
          </a:p>
          <a:p>
            <a:pPr lvl="1"/>
            <a:r>
              <a:rPr lang="en-US" dirty="0"/>
              <a:t>Stable diffusion / diffusion denoising models latent space representation worth testing?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Sketch Images | Free Vectors, Stock Photos &amp; PSD">
            <a:extLst>
              <a:ext uri="{FF2B5EF4-FFF2-40B4-BE49-F238E27FC236}">
                <a16:creationId xmlns:a16="http://schemas.microsoft.com/office/drawing/2014/main" id="{41DB6DF7-682D-8D05-595F-B2001FE3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249" y="2648318"/>
            <a:ext cx="32385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7: (Left) An example of amodal completion. The gure is perceived as a... |  Download Scientific Diagram">
            <a:extLst>
              <a:ext uri="{FF2B5EF4-FFF2-40B4-BE49-F238E27FC236}">
                <a16:creationId xmlns:a16="http://schemas.microsoft.com/office/drawing/2014/main" id="{B8AFE9D2-1CA0-9024-098C-A44694D1F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477" y="4803082"/>
            <a:ext cx="41783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people sitting at a table with computers&#10;&#10;Description automatically generated with medium confidence">
            <a:extLst>
              <a:ext uri="{FF2B5EF4-FFF2-40B4-BE49-F238E27FC236}">
                <a16:creationId xmlns:a16="http://schemas.microsoft.com/office/drawing/2014/main" id="{7D4516E3-A475-6DE8-015E-04B8F98B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70" y="275386"/>
            <a:ext cx="3361113" cy="25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93A1-98C7-7DF2-8FC2-D09646B3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16F5F-2A87-2626-B3A1-C82FACFEB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Probe various mid-level representations:</a:t>
            </a:r>
          </a:p>
          <a:p>
            <a:pPr lvl="1"/>
            <a:r>
              <a:rPr lang="en-US" dirty="0"/>
              <a:t>Object localization / segmentation</a:t>
            </a:r>
          </a:p>
          <a:p>
            <a:pPr lvl="1"/>
            <a:r>
              <a:rPr lang="en-US" dirty="0"/>
              <a:t>Depth Estimation</a:t>
            </a:r>
          </a:p>
          <a:p>
            <a:pPr lvl="1"/>
            <a:r>
              <a:rPr lang="en-US" dirty="0"/>
              <a:t>Surface Normal Estimation</a:t>
            </a:r>
          </a:p>
          <a:p>
            <a:pPr lvl="1"/>
            <a:endParaRPr lang="en-US" dirty="0"/>
          </a:p>
          <a:p>
            <a:r>
              <a:rPr lang="en-US" dirty="0"/>
              <a:t>Across a variety of datasets:</a:t>
            </a:r>
          </a:p>
          <a:p>
            <a:pPr lvl="1"/>
            <a:r>
              <a:rPr lang="en-US" dirty="0"/>
              <a:t>TDW</a:t>
            </a:r>
          </a:p>
          <a:p>
            <a:pPr lvl="1"/>
            <a:r>
              <a:rPr lang="en-US" dirty="0"/>
              <a:t>Hypersim </a:t>
            </a:r>
          </a:p>
          <a:p>
            <a:pPr lvl="1"/>
            <a:r>
              <a:rPr lang="en-US" dirty="0"/>
              <a:t>Gestalt-style objects</a:t>
            </a:r>
          </a:p>
          <a:p>
            <a:pPr lvl="1"/>
            <a:r>
              <a:rPr lang="en-US" dirty="0"/>
              <a:t>NSD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4396F3-70DE-77D0-A811-9F7111E3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13" y="298731"/>
            <a:ext cx="3175142" cy="2781012"/>
          </a:xfrm>
          <a:prstGeom prst="rect">
            <a:avLst/>
          </a:prstGeom>
        </p:spPr>
      </p:pic>
      <p:pic>
        <p:nvPicPr>
          <p:cNvPr id="7" name="Picture 6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B4146296-E238-DC3A-DD0A-7FCA12DA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85273"/>
            <a:ext cx="2597426" cy="299445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D0B3D04-D8C0-A92D-1D6C-23FA75E3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523" y="3182508"/>
            <a:ext cx="2597426" cy="299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4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E244-401E-DBA2-6507-88B61A1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8123"/>
            <a:ext cx="10515600" cy="1325563"/>
          </a:xfrm>
        </p:spPr>
        <p:txBody>
          <a:bodyPr/>
          <a:lstStyle/>
          <a:p>
            <a:r>
              <a:rPr lang="en-US" dirty="0"/>
              <a:t>Object Localization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4D5C0B6-0A8A-C23E-391D-97C7DCFD7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1107440"/>
            <a:ext cx="58166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08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FE28-D35A-EF28-EB62-A815E33F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02"/>
            <a:ext cx="10515600" cy="1325563"/>
          </a:xfrm>
        </p:spPr>
        <p:txBody>
          <a:bodyPr/>
          <a:lstStyle/>
          <a:p>
            <a:r>
              <a:rPr lang="en-US" dirty="0"/>
              <a:t>Object Localization - Gestalt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5E0596D-374A-A47B-2EC6-018988BA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3" y="980091"/>
            <a:ext cx="5227048" cy="37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E9AF0E9-436C-7ECE-304B-E1C54578D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07" y="980090"/>
            <a:ext cx="5227049" cy="371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BE89EEF-C235-772F-E554-C9397DAB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81" y="4829484"/>
            <a:ext cx="1877894" cy="187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D2D144B-791B-6E2E-B225-E27358B1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36" y="4829483"/>
            <a:ext cx="1877895" cy="187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F2B1235-812C-F605-03CB-EEBDD9B52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047" y="4829483"/>
            <a:ext cx="1850717" cy="185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82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FE28-D35A-EF28-EB62-A815E33F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02"/>
            <a:ext cx="10515600" cy="1325563"/>
          </a:xfrm>
        </p:spPr>
        <p:txBody>
          <a:bodyPr/>
          <a:lstStyle/>
          <a:p>
            <a:r>
              <a:rPr lang="en-US" dirty="0"/>
              <a:t>Object Localization - TDW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E8F279-01F7-4CD9-205D-9F140B787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29" y="1234241"/>
            <a:ext cx="5776071" cy="410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FF6DB07-1B0C-9783-327D-B3DC8D24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9" y="1234241"/>
            <a:ext cx="5776071" cy="422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0FF8AE-15E3-BC7F-F8F4-3321C8F6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782" y="1897283"/>
            <a:ext cx="2166851" cy="16251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0EA44F-5308-A32C-14F3-71CF2AA10B21}"/>
                  </a:ext>
                </a:extLst>
              </p14:cNvPr>
              <p14:cNvContentPartPr/>
              <p14:nvPr/>
            </p14:nvContentPartPr>
            <p14:xfrm>
              <a:off x="8328895" y="3472888"/>
              <a:ext cx="673560" cy="997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0EA44F-5308-A32C-14F3-71CF2AA10B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9895" y="3463888"/>
                <a:ext cx="691200" cy="1015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6A1AA6-5438-5C8C-8384-4F25CB77A7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33" r="14950"/>
          <a:stretch/>
        </p:blipFill>
        <p:spPr>
          <a:xfrm>
            <a:off x="9144000" y="1751184"/>
            <a:ext cx="1371600" cy="14734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117DB-982E-665B-E5B4-A53804B04756}"/>
                  </a:ext>
                </a:extLst>
              </p14:cNvPr>
              <p14:cNvContentPartPr/>
              <p14:nvPr/>
            </p14:nvContentPartPr>
            <p14:xfrm rot="2259307">
              <a:off x="8888309" y="3094133"/>
              <a:ext cx="673560" cy="1263039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117DB-982E-665B-E5B4-A53804B047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2259307">
                <a:off x="8879309" y="3085132"/>
                <a:ext cx="691200" cy="128068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3CF416B-5470-B429-3D9A-51B7E178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28" y="5513754"/>
            <a:ext cx="1292302" cy="129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65FD1EC-A2AE-2B3A-E2D6-A432E095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79" y="5505516"/>
            <a:ext cx="1292302" cy="129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71C1C26-943D-166E-8ACD-60EDB6DF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654" y="5505516"/>
            <a:ext cx="1312021" cy="13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E244-401E-DBA2-6507-88B61A1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Relative Depth Estimation</a:t>
            </a:r>
          </a:p>
        </p:txBody>
      </p:sp>
      <p:pic>
        <p:nvPicPr>
          <p:cNvPr id="5" name="Picture 4" descr="A group of people stand around a table full of vegetables&#10;&#10;Description automatically generated with low confidence">
            <a:extLst>
              <a:ext uri="{FF2B5EF4-FFF2-40B4-BE49-F238E27FC236}">
                <a16:creationId xmlns:a16="http://schemas.microsoft.com/office/drawing/2014/main" id="{C79F31EC-521A-84D6-59CB-389DC314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368" y="935269"/>
            <a:ext cx="4778412" cy="5532437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CCBDE0-0187-373A-EABD-F682BF28A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72" y="1148576"/>
            <a:ext cx="4525482" cy="53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9A95-02F2-0A18-55B8-0993E85B1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05" y="-334963"/>
            <a:ext cx="10515600" cy="1325563"/>
          </a:xfrm>
        </p:spPr>
        <p:txBody>
          <a:bodyPr/>
          <a:lstStyle/>
          <a:p>
            <a:r>
              <a:rPr lang="en-US" dirty="0"/>
              <a:t>Depth Estimation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FC6704-8D5D-16F6-DA38-4C61B1334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906" y="3783969"/>
            <a:ext cx="3543290" cy="20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2B2816-DA0A-A504-78AF-DEB4B5988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702" y="1406403"/>
            <a:ext cx="3543288" cy="202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6D3F2-7DA8-14EE-CB81-F22F84362D64}"/>
              </a:ext>
            </a:extLst>
          </p:cNvPr>
          <p:cNvSpPr txBox="1"/>
          <p:nvPr/>
        </p:nvSpPr>
        <p:spPr>
          <a:xfrm>
            <a:off x="2145391" y="103155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TDW - Playroom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7ECBA-D310-5C90-39D8-A427FEBF1267}"/>
              </a:ext>
            </a:extLst>
          </p:cNvPr>
          <p:cNvSpPr txBox="1"/>
          <p:nvPr/>
        </p:nvSpPr>
        <p:spPr>
          <a:xfrm>
            <a:off x="6124074" y="1030916"/>
            <a:ext cx="84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Gestalt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DCCDA-DCA0-34EA-0AAA-2D8085C66EDD}"/>
              </a:ext>
            </a:extLst>
          </p:cNvPr>
          <p:cNvSpPr txBox="1"/>
          <p:nvPr/>
        </p:nvSpPr>
        <p:spPr>
          <a:xfrm>
            <a:off x="9969823" y="1030916"/>
            <a:ext cx="107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Hypersim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8A0C1-7A01-790F-19B1-50B9E13D58D4}"/>
              </a:ext>
            </a:extLst>
          </p:cNvPr>
          <p:cNvSpPr txBox="1"/>
          <p:nvPr/>
        </p:nvSpPr>
        <p:spPr>
          <a:xfrm>
            <a:off x="0" y="1962247"/>
            <a:ext cx="1084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Accuracy </a:t>
            </a:r>
          </a:p>
          <a:p>
            <a:r>
              <a:rPr lang="en-US" sz="1600" dirty="0"/>
              <a:t>Per-Participant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A2DCD-D3FC-E84A-4AAC-1D4D7E0EC3FA}"/>
              </a:ext>
            </a:extLst>
          </p:cNvPr>
          <p:cNvSpPr txBox="1"/>
          <p:nvPr/>
        </p:nvSpPr>
        <p:spPr>
          <a:xfrm>
            <a:off x="0" y="4214985"/>
            <a:ext cx="1084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Accuracy </a:t>
            </a:r>
          </a:p>
          <a:p>
            <a:r>
              <a:rPr lang="en-US" sz="1600" dirty="0"/>
              <a:t>Per-Stimulus</a:t>
            </a: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71304397-88DD-13BE-2803-2721753B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19" y="3783969"/>
            <a:ext cx="3543291" cy="204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BEA7A704-E844-5B87-D269-36ECB46E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95" y="1400248"/>
            <a:ext cx="3543289" cy="204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3B0F49CA-2740-407F-FC9C-941706AD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2" y="1356188"/>
            <a:ext cx="3543288" cy="20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DBE74F3C-7287-E7B5-C361-9449B9F55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65" y="3783969"/>
            <a:ext cx="3543293" cy="20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666839-7143-DD0C-2A29-B2913AFC3B30}"/>
              </a:ext>
            </a:extLst>
          </p:cNvPr>
          <p:cNvSpPr txBox="1"/>
          <p:nvPr/>
        </p:nvSpPr>
        <p:spPr>
          <a:xfrm>
            <a:off x="9704" y="5753031"/>
            <a:ext cx="6086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Run split-half depth</a:t>
            </a:r>
          </a:p>
          <a:p>
            <a:pPr marL="342900" indent="-342900">
              <a:buAutoNum type="arabicPeriod"/>
            </a:pPr>
            <a:r>
              <a:rPr lang="en-US" dirty="0"/>
              <a:t>Double check distribution of trial depth-differences</a:t>
            </a:r>
          </a:p>
          <a:p>
            <a:pPr marL="342900" indent="-342900">
              <a:buAutoNum type="arabicPeriod"/>
            </a:pPr>
            <a:r>
              <a:rPr lang="en-US" dirty="0"/>
              <a:t>Make numbers larger on plots</a:t>
            </a:r>
          </a:p>
          <a:p>
            <a:pPr marL="342900" indent="-342900">
              <a:buAutoNum type="arabicPeriod"/>
            </a:pPr>
            <a:r>
              <a:rPr lang="en-US" dirty="0"/>
              <a:t>For Gestalt – get rid of background probe trials</a:t>
            </a:r>
          </a:p>
        </p:txBody>
      </p:sp>
    </p:spTree>
    <p:extLst>
      <p:ext uri="{BB962C8B-B14F-4D97-AF65-F5344CB8AC3E}">
        <p14:creationId xmlns:p14="http://schemas.microsoft.com/office/powerpoint/2010/main" val="226094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3299</TotalTime>
  <Words>374</Words>
  <Application>Microsoft Macintosh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Pre-Launch Check-in</vt:lpstr>
      <vt:lpstr>Itinerary</vt:lpstr>
      <vt:lpstr>Motivation</vt:lpstr>
      <vt:lpstr>Experiment Goals</vt:lpstr>
      <vt:lpstr>Object Localization</vt:lpstr>
      <vt:lpstr>Object Localization - Gestalt</vt:lpstr>
      <vt:lpstr>Object Localization - TDW</vt:lpstr>
      <vt:lpstr>Relative Depth Estimation</vt:lpstr>
      <vt:lpstr>Depth Estimation</vt:lpstr>
      <vt:lpstr>Surface Normal Task</vt:lpstr>
      <vt:lpstr>Visualizing surface normal**</vt:lpstr>
      <vt:lpstr>Surface Normals – Hypersim</vt:lpstr>
      <vt:lpstr>Surface Normal – Noise Estimation (hypersim)</vt:lpstr>
      <vt:lpstr>Surface Normals - TDW</vt:lpstr>
      <vt:lpstr>Model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Pre-Launch Check-in</dc:title>
  <dc:creator>Yoni Friedman</dc:creator>
  <cp:lastModifiedBy>Yoni Friedman</cp:lastModifiedBy>
  <cp:revision>11</cp:revision>
  <dcterms:created xsi:type="dcterms:W3CDTF">2022-08-30T15:53:13Z</dcterms:created>
  <dcterms:modified xsi:type="dcterms:W3CDTF">2022-09-06T20:59:58Z</dcterms:modified>
</cp:coreProperties>
</file>